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</p:sldIdLst>
  <p:sldSz cx="18288000" cy="10287000"/>
  <p:notesSz cx="6858000" cy="9144000"/>
  <p:embeddedFontLst>
    <p:embeddedFont>
      <p:font typeface="Aileron Regular" charset="1" panose="00000500000000000000"/>
      <p:regular r:id="rId6"/>
    </p:embeddedFont>
    <p:embeddedFont>
      <p:font typeface="Aileron Regular Bold" charset="1" panose="00000800000000000000"/>
      <p:regular r:id="rId7"/>
    </p:embeddedFont>
    <p:embeddedFont>
      <p:font typeface="Aileron Regular Italics" charset="1" panose="00000500000000000000"/>
      <p:regular r:id="rId8"/>
    </p:embeddedFont>
    <p:embeddedFont>
      <p:font typeface="Aileron Regular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Aileron Heavy" charset="1" panose="00000A00000000000000"/>
      <p:regular r:id="rId14"/>
    </p:embeddedFont>
    <p:embeddedFont>
      <p:font typeface="Aileron Heavy Bold" charset="1" panose="00000A00000000000000"/>
      <p:regular r:id="rId15"/>
    </p:embeddedFont>
    <p:embeddedFont>
      <p:font typeface="Aileron Heavy Italics" charset="1" panose="00000A00000000000000"/>
      <p:regular r:id="rId16"/>
    </p:embeddedFont>
    <p:embeddedFont>
      <p:font typeface="Aileron Heavy Bold Italics" charset="1" panose="0000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jpeg>
</file>

<file path=ppt/media/image5.jpeg>
</file>

<file path=ppt/media/image6.jpe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sv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6256" t="0" r="8405" b="0"/>
          <a:stretch>
            <a:fillRect/>
          </a:stretch>
        </p:blipFill>
        <p:spPr>
          <a:xfrm flipH="false" flipV="false" rot="0">
            <a:off x="-200272" y="0"/>
            <a:ext cx="10307453" cy="10490835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13824" t="0" r="13636" b="23585"/>
          <a:stretch>
            <a:fillRect/>
          </a:stretch>
        </p:blipFill>
        <p:spPr>
          <a:xfrm flipH="false" flipV="false" rot="0">
            <a:off x="10609151" y="2992006"/>
            <a:ext cx="7119298" cy="430298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262334" y="3808430"/>
            <a:ext cx="7582513" cy="292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81"/>
              </a:lnSpc>
            </a:pPr>
            <a:r>
              <a:rPr lang="en-US" sz="11647">
                <a:solidFill>
                  <a:srgbClr val="FFFFFF"/>
                </a:solidFill>
                <a:latin typeface="Aileron Heavy Bold"/>
              </a:rPr>
              <a:t>conv</a:t>
            </a:r>
            <a:r>
              <a:rPr lang="en-US" sz="11647">
                <a:solidFill>
                  <a:srgbClr val="FFFFFF"/>
                </a:solidFill>
                <a:latin typeface="Aileron Heavy Bold"/>
              </a:rPr>
              <a:t>enio</a:t>
            </a:r>
          </a:p>
          <a:p>
            <a:pPr algn="ctr">
              <a:lnSpc>
                <a:spcPts val="11181"/>
              </a:lnSpc>
            </a:pPr>
            <a:r>
              <a:rPr lang="en-US" sz="11647">
                <a:solidFill>
                  <a:srgbClr val="FFFFFF"/>
                </a:solidFill>
                <a:latin typeface="Aileron Heavy Bold"/>
              </a:rPr>
              <a:t>de basilea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344150" y="468785"/>
            <a:ext cx="7649300" cy="87967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372940" y="8818465"/>
            <a:ext cx="7649300" cy="8796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2163" r="7124" b="1957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52744" y="445635"/>
            <a:ext cx="7582513" cy="77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6000">
                <a:solidFill>
                  <a:srgbClr val="000000"/>
                </a:solidFill>
                <a:latin typeface="Aileron Heavy Bold"/>
              </a:rPr>
              <a:t>Sala 4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28716" y="1798410"/>
            <a:ext cx="12188440" cy="627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1"/>
              </a:lnSpc>
            </a:pPr>
            <a:r>
              <a:rPr lang="en-US" sz="4824">
                <a:solidFill>
                  <a:srgbClr val="000000"/>
                </a:solidFill>
                <a:latin typeface="Aileron Heavy Bold"/>
              </a:rPr>
              <a:t>Victor Rutilio Mejia Urias MU190338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89115" y="2762184"/>
            <a:ext cx="16422292" cy="627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1"/>
              </a:lnSpc>
            </a:pPr>
            <a:r>
              <a:rPr lang="en-US" sz="4824">
                <a:solidFill>
                  <a:srgbClr val="000000"/>
                </a:solidFill>
                <a:latin typeface="Aileron Heavy Bold"/>
              </a:rPr>
              <a:t>David Alexander Aguilar Panameño AP190139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22540" y="3696374"/>
            <a:ext cx="16422292" cy="627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1"/>
              </a:lnSpc>
            </a:pPr>
            <a:r>
              <a:rPr lang="en-US" sz="4824">
                <a:solidFill>
                  <a:srgbClr val="000000"/>
                </a:solidFill>
                <a:latin typeface="Aileron Heavy Bold"/>
              </a:rPr>
              <a:t>Henry Alexander Ventura Ramirez VR172078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1295" y="4629826"/>
            <a:ext cx="16422292" cy="627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1"/>
              </a:lnSpc>
            </a:pPr>
            <a:r>
              <a:rPr lang="en-US" sz="4824">
                <a:solidFill>
                  <a:srgbClr val="000000"/>
                </a:solidFill>
                <a:latin typeface="Aileron Heavy Bold"/>
              </a:rPr>
              <a:t>Rodrigo Humberto Aguilera Mendoza AM201939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3785" y="5598756"/>
            <a:ext cx="16422292" cy="627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1"/>
              </a:lnSpc>
            </a:pPr>
            <a:r>
              <a:rPr lang="en-US" sz="4824">
                <a:solidFill>
                  <a:srgbClr val="000000"/>
                </a:solidFill>
                <a:latin typeface="Aileron Heavy Bold"/>
              </a:rPr>
              <a:t>Sergio Denilson Guevara León GD191431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3785" y="6523928"/>
            <a:ext cx="16422292" cy="627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1"/>
              </a:lnSpc>
            </a:pPr>
            <a:r>
              <a:rPr lang="en-US" sz="4824">
                <a:solidFill>
                  <a:srgbClr val="000000"/>
                </a:solidFill>
                <a:latin typeface="Aileron Heavy Bold"/>
              </a:rPr>
              <a:t>Diego Emerson Varela Linares VL181980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D79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478192" y="0"/>
            <a:ext cx="10809808" cy="10287000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8671168" y="5103677"/>
            <a:ext cx="8423856" cy="374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500" spc="129">
                <a:solidFill>
                  <a:srgbClr val="5D7963"/>
                </a:solidFill>
                <a:latin typeface="Aileron Regular"/>
              </a:rPr>
              <a:t>Se </a:t>
            </a:r>
            <a:r>
              <a:rPr lang="en-US" sz="3500" spc="129">
                <a:solidFill>
                  <a:srgbClr val="5D7963"/>
                </a:solidFill>
                <a:latin typeface="Arimo"/>
              </a:rPr>
              <a:t>trata del acuerdo global más Amplio y completo en materia de desechos tóxicos, peligrosos  y de otros tipos.</a:t>
            </a: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  <a:r>
              <a:rPr lang="en-US" sz="3500" spc="129">
                <a:solidFill>
                  <a:srgbClr val="5D7963"/>
                </a:solidFill>
                <a:latin typeface="Aileron Regular"/>
              </a:rPr>
              <a:t>Su objetivo principal es velar por la salud humana y el medio ambiente contra los efectos adversos.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15111" r="0" b="15111"/>
          <a:stretch>
            <a:fillRect/>
          </a:stretch>
        </p:blipFill>
        <p:spPr>
          <a:xfrm flipH="false" flipV="false" rot="0">
            <a:off x="8750681" y="403081"/>
            <a:ext cx="8043188" cy="3741574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17914" y="3548063"/>
            <a:ext cx="6855478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 spc="140">
                <a:solidFill>
                  <a:srgbClr val="FFFFFF"/>
                </a:solidFill>
                <a:latin typeface="Aileron Heavy Bold"/>
              </a:rPr>
              <a:t>¿QUÉ ES EL CONVENIO DE</a:t>
            </a:r>
          </a:p>
          <a:p>
            <a:pPr>
              <a:lnSpc>
                <a:spcPts val="8400"/>
              </a:lnSpc>
            </a:pPr>
            <a:r>
              <a:rPr lang="en-US" sz="7000" spc="140">
                <a:solidFill>
                  <a:srgbClr val="FFFFFF"/>
                </a:solidFill>
                <a:latin typeface="Aileron Heavy Bold"/>
              </a:rPr>
              <a:t>BASILEA?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D79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478192" y="0"/>
            <a:ext cx="10809808" cy="10287000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8835444" y="5453263"/>
            <a:ext cx="8423856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500" spc="129">
                <a:solidFill>
                  <a:srgbClr val="5D7963"/>
                </a:solidFill>
                <a:latin typeface="Arimo"/>
              </a:rPr>
              <a:t>El convenio de Basilea se encarga de comprobar que los movimientos transfronterizos de desechos peligrosos sean tratados de una forma correcta y cuidadosa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1288" y="3914775"/>
            <a:ext cx="6855478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160">
                <a:solidFill>
                  <a:srgbClr val="FFFFFF"/>
                </a:solidFill>
                <a:latin typeface="Aileron Heavy Bold"/>
              </a:rPr>
              <a:t>¿CUÁL ES SU OBJETIVO?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5056" r="0" b="5056"/>
          <a:stretch>
            <a:fillRect/>
          </a:stretch>
        </p:blipFill>
        <p:spPr>
          <a:xfrm flipH="false" flipV="false" rot="0">
            <a:off x="9366457" y="468814"/>
            <a:ext cx="7033278" cy="42173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2464" y="7187186"/>
            <a:ext cx="8507773" cy="1821382"/>
            <a:chOff x="0" y="0"/>
            <a:chExt cx="11343697" cy="242851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2474842" y="-76200"/>
              <a:ext cx="8868855" cy="2504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4"/>
                </a:lnSpc>
              </a:pPr>
              <a:r>
                <a:rPr lang="en-US" sz="2516" spc="25">
                  <a:solidFill>
                    <a:srgbClr val="5D7963"/>
                  </a:solidFill>
                  <a:latin typeface="Arimo"/>
                </a:rPr>
                <a:t>Eliminar los</a:t>
              </a:r>
            </a:p>
            <a:p>
              <a:pPr>
                <a:lnSpc>
                  <a:spcPts val="3774"/>
                </a:lnSpc>
              </a:pPr>
              <a:r>
                <a:rPr lang="en-US" sz="2516" spc="25">
                  <a:solidFill>
                    <a:srgbClr val="5D7963"/>
                  </a:solidFill>
                  <a:latin typeface="Arimo"/>
                </a:rPr>
                <a:t>desechos peligrosos de forma más efectiva a favor del medio ambiente y de la</a:t>
              </a:r>
            </a:p>
            <a:p>
              <a:pPr>
                <a:lnSpc>
                  <a:spcPts val="3774"/>
                </a:lnSpc>
              </a:pPr>
              <a:r>
                <a:rPr lang="en-US" sz="2516" spc="25">
                  <a:solidFill>
                    <a:srgbClr val="5D7963"/>
                  </a:solidFill>
                  <a:latin typeface="Arimo"/>
                </a:rPr>
                <a:t>salud humana</a:t>
              </a:r>
            </a:p>
          </p:txBody>
        </p:sp>
        <p:sp>
          <p:nvSpPr>
            <p:cNvPr name="AutoShape 4" id="4"/>
            <p:cNvSpPr/>
            <p:nvPr/>
          </p:nvSpPr>
          <p:spPr>
            <a:xfrm rot="-10800000">
              <a:off x="0" y="487085"/>
              <a:ext cx="1578101" cy="1454341"/>
            </a:xfrm>
            <a:prstGeom prst="rect">
              <a:avLst/>
            </a:prstGeom>
            <a:solidFill>
              <a:srgbClr val="5D7963">
                <a:alpha val="9803"/>
              </a:srgbClr>
            </a:solidFill>
          </p:spPr>
        </p: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07126" y="732330"/>
              <a:ext cx="963850" cy="96385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911915" y="4398686"/>
            <a:ext cx="8507773" cy="1821382"/>
            <a:chOff x="0" y="0"/>
            <a:chExt cx="11343697" cy="242851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2474842" y="-76200"/>
              <a:ext cx="8868855" cy="2504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4"/>
                </a:lnSpc>
              </a:pPr>
              <a:r>
                <a:rPr lang="en-US" sz="2516" spc="25">
                  <a:solidFill>
                    <a:srgbClr val="5D7963"/>
                  </a:solidFill>
                  <a:latin typeface="Arimo"/>
                </a:rPr>
                <a:t>Extinguir por</a:t>
              </a:r>
            </a:p>
            <a:p>
              <a:pPr>
                <a:lnSpc>
                  <a:spcPts val="3774"/>
                </a:lnSpc>
              </a:pPr>
              <a:r>
                <a:rPr lang="en-US" sz="2516" spc="25">
                  <a:solidFill>
                    <a:srgbClr val="5D7963"/>
                  </a:solidFill>
                  <a:latin typeface="Arimo"/>
                </a:rPr>
                <a:t>completo el trafico ilícito de los desechos peligrosos para nuestro medio</a:t>
              </a:r>
            </a:p>
            <a:p>
              <a:pPr>
                <a:lnSpc>
                  <a:spcPts val="3774"/>
                </a:lnSpc>
              </a:pPr>
              <a:r>
                <a:rPr lang="en-US" sz="2516" spc="25">
                  <a:solidFill>
                    <a:srgbClr val="5D7963"/>
                  </a:solidFill>
                  <a:latin typeface="Arimo"/>
                </a:rPr>
                <a:t>ambiente u otros tipos de desechos</a:t>
              </a:r>
            </a:p>
          </p:txBody>
        </p:sp>
        <p:sp>
          <p:nvSpPr>
            <p:cNvPr name="AutoShape 8" id="8"/>
            <p:cNvSpPr/>
            <p:nvPr/>
          </p:nvSpPr>
          <p:spPr>
            <a:xfrm rot="-10800000">
              <a:off x="0" y="487085"/>
              <a:ext cx="1578101" cy="1454341"/>
            </a:xfrm>
            <a:prstGeom prst="rect">
              <a:avLst/>
            </a:prstGeom>
            <a:solidFill>
              <a:srgbClr val="5D7963">
                <a:alpha val="9803"/>
              </a:srgbClr>
            </a:solidFill>
          </p:spPr>
        </p:sp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07126" y="732330"/>
              <a:ext cx="963850" cy="963850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9916987" y="859410"/>
            <a:ext cx="7342313" cy="3942111"/>
            <a:chOff x="0" y="0"/>
            <a:chExt cx="2404018" cy="1290725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2404018" cy="1290725"/>
            </a:xfrm>
            <a:custGeom>
              <a:avLst/>
              <a:gdLst/>
              <a:ahLst/>
              <a:cxnLst/>
              <a:rect r="r" b="b" t="t" l="l"/>
              <a:pathLst>
                <a:path h="1290725" w="2404018">
                  <a:moveTo>
                    <a:pt x="0" y="0"/>
                  </a:moveTo>
                  <a:lnTo>
                    <a:pt x="2404018" y="0"/>
                  </a:lnTo>
                  <a:lnTo>
                    <a:pt x="2404018" y="1290725"/>
                  </a:lnTo>
                  <a:lnTo>
                    <a:pt x="0" y="1290725"/>
                  </a:lnTo>
                  <a:close/>
                </a:path>
              </a:pathLst>
            </a:custGeom>
            <a:solidFill>
              <a:srgbClr val="01572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766067" y="5102964"/>
            <a:ext cx="7493233" cy="1332738"/>
            <a:chOff x="0" y="0"/>
            <a:chExt cx="9990978" cy="1776984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2179721" y="-76200"/>
              <a:ext cx="7811257" cy="18531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519" spc="25">
                  <a:solidFill>
                    <a:srgbClr val="5D7963"/>
                  </a:solidFill>
                  <a:latin typeface="Arimo"/>
                </a:rPr>
                <a:t>Disminuir el</a:t>
              </a:r>
            </a:p>
            <a:p>
              <a:pPr>
                <a:lnSpc>
                  <a:spcPts val="3779"/>
                </a:lnSpc>
              </a:pPr>
              <a:r>
                <a:rPr lang="en-US" sz="2519" spc="25">
                  <a:solidFill>
                    <a:srgbClr val="5D7963"/>
                  </a:solidFill>
                  <a:latin typeface="Arimo"/>
                </a:rPr>
                <a:t>porcentaje de desechos peligrosos que son transportados</a:t>
              </a:r>
            </a:p>
          </p:txBody>
        </p:sp>
        <p:sp>
          <p:nvSpPr>
            <p:cNvPr name="AutoShape 14" id="14"/>
            <p:cNvSpPr/>
            <p:nvPr/>
          </p:nvSpPr>
          <p:spPr>
            <a:xfrm rot="-10800000">
              <a:off x="0" y="248036"/>
              <a:ext cx="1389915" cy="1280913"/>
            </a:xfrm>
            <a:prstGeom prst="rect">
              <a:avLst/>
            </a:prstGeom>
            <a:solidFill>
              <a:srgbClr val="5D7963">
                <a:alpha val="9803"/>
              </a:srgbClr>
            </a:solidFill>
          </p:spPr>
        </p:sp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70501" y="464036"/>
              <a:ext cx="848912" cy="848912"/>
            </a:xfrm>
            <a:prstGeom prst="rect">
              <a:avLst/>
            </a:prstGeom>
          </p:spPr>
        </p:pic>
      </p:grpSp>
      <p:pic>
        <p:nvPicPr>
          <p:cNvPr name="Picture 16" id="1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0181771" y="1127279"/>
            <a:ext cx="6812745" cy="3406373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991366" y="849885"/>
            <a:ext cx="8348870" cy="270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608"/>
              </a:lnSpc>
            </a:pPr>
            <a:r>
              <a:rPr lang="en-US" sz="8840" spc="176">
                <a:solidFill>
                  <a:srgbClr val="5D7963"/>
                </a:solidFill>
                <a:latin typeface="Aileron Heavy"/>
              </a:rPr>
              <a:t>¿Cuáles son</a:t>
            </a:r>
          </a:p>
          <a:p>
            <a:pPr>
              <a:lnSpc>
                <a:spcPts val="10608"/>
              </a:lnSpc>
            </a:pPr>
            <a:r>
              <a:rPr lang="en-US" sz="8840" spc="176">
                <a:solidFill>
                  <a:srgbClr val="5D7963"/>
                </a:solidFill>
                <a:latin typeface="Aileron Heavy"/>
              </a:rPr>
              <a:t>sus alcances?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766067" y="7254729"/>
            <a:ext cx="7493233" cy="1808988"/>
            <a:chOff x="0" y="0"/>
            <a:chExt cx="9990978" cy="2411984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2179721" y="-76200"/>
              <a:ext cx="7811257" cy="24881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519" spc="25">
                  <a:solidFill>
                    <a:srgbClr val="5D7963"/>
                  </a:solidFill>
                  <a:latin typeface="Arimo"/>
                </a:rPr>
                <a:t>Clasificar los tipos de sustancias o objetos para ser desechados con las medidas necesarias para que tenga el menor impacto en el medio ambiente</a:t>
              </a:r>
            </a:p>
          </p:txBody>
        </p:sp>
        <p:sp>
          <p:nvSpPr>
            <p:cNvPr name="AutoShape 20" id="20"/>
            <p:cNvSpPr/>
            <p:nvPr/>
          </p:nvSpPr>
          <p:spPr>
            <a:xfrm rot="-10800000">
              <a:off x="0" y="565536"/>
              <a:ext cx="1389915" cy="1280913"/>
            </a:xfrm>
            <a:prstGeom prst="rect">
              <a:avLst/>
            </a:prstGeom>
            <a:solidFill>
              <a:srgbClr val="5D7963">
                <a:alpha val="9803"/>
              </a:srgbClr>
            </a:solidFill>
          </p:spPr>
        </p:sp>
        <p:pic>
          <p:nvPicPr>
            <p:cNvPr name="Picture 21" id="21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70501" y="781536"/>
              <a:ext cx="848912" cy="8489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3733" t="0" r="27905" b="0"/>
          <a:stretch>
            <a:fillRect/>
          </a:stretch>
        </p:blipFill>
        <p:spPr>
          <a:xfrm flipH="false" flipV="false" rot="0">
            <a:off x="10807041" y="0"/>
            <a:ext cx="7480959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1554381" y="1028700"/>
            <a:ext cx="5986279" cy="8477361"/>
          </a:xfrm>
          <a:prstGeom prst="rect">
            <a:avLst/>
          </a:prstGeom>
          <a:solidFill>
            <a:srgbClr val="5D7963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786752" y="0"/>
            <a:ext cx="2994646" cy="299464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7725" t="0" r="8425" b="0"/>
          <a:stretch>
            <a:fillRect/>
          </a:stretch>
        </p:blipFill>
        <p:spPr>
          <a:xfrm flipH="false" flipV="false" rot="0">
            <a:off x="6131149" y="492842"/>
            <a:ext cx="2994646" cy="2008963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786752" y="5494200"/>
            <a:ext cx="3755310" cy="190428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6131149" y="4941094"/>
            <a:ext cx="3444740" cy="2457394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611402" y="3038164"/>
            <a:ext cx="4617421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4"/>
              </a:lnSpc>
            </a:pPr>
            <a:r>
              <a:rPr lang="en-US" sz="2500" spc="317">
                <a:solidFill>
                  <a:srgbClr val="5D7963"/>
                </a:solidFill>
                <a:latin typeface="Aileron Regular Bold"/>
              </a:rPr>
              <a:t>BATERÍAS DE </a:t>
            </a:r>
          </a:p>
          <a:p>
            <a:pPr>
              <a:lnSpc>
                <a:spcPts val="3525"/>
              </a:lnSpc>
            </a:pPr>
            <a:r>
              <a:rPr lang="en-US" sz="2500" spc="317">
                <a:solidFill>
                  <a:srgbClr val="5D7963"/>
                </a:solidFill>
                <a:latin typeface="Aileron Regular Bold"/>
              </a:rPr>
              <a:t>ÁCIDO PLOMO USADAS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689824" y="3257239"/>
            <a:ext cx="5117217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5"/>
              </a:lnSpc>
            </a:pPr>
            <a:r>
              <a:rPr lang="en-US" sz="2500" spc="317">
                <a:solidFill>
                  <a:srgbClr val="5D7963"/>
                </a:solidFill>
                <a:latin typeface="Aileron Regular Bold"/>
              </a:rPr>
              <a:t>PLA</a:t>
            </a:r>
            <a:r>
              <a:rPr lang="en-US" sz="2500" spc="317">
                <a:solidFill>
                  <a:srgbClr val="5D7963"/>
                </a:solidFill>
                <a:latin typeface="Aileron Regular Bold"/>
              </a:rPr>
              <a:t>GUICIDAS OBSOLETOS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6752" y="8172450"/>
            <a:ext cx="5344397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5"/>
              </a:lnSpc>
            </a:pPr>
            <a:r>
              <a:rPr lang="en-US" sz="2500" spc="317">
                <a:solidFill>
                  <a:srgbClr val="5D7963"/>
                </a:solidFill>
                <a:latin typeface="Aileron Regular"/>
              </a:rPr>
              <a:t>DE BIFENILOS POLICLORADOS (PCBS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49261" y="3114364"/>
            <a:ext cx="5084298" cy="3672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61"/>
              </a:lnSpc>
            </a:pPr>
            <a:r>
              <a:rPr lang="en-US" sz="4268" spc="76">
                <a:solidFill>
                  <a:srgbClr val="FFFFFF"/>
                </a:solidFill>
                <a:latin typeface="Aileron Regular"/>
              </a:rPr>
              <a:t>¿CÓMO SE APLICARÍA EN NUESTRO PAÍS MEDIANTE</a:t>
            </a:r>
          </a:p>
          <a:p>
            <a:pPr algn="ctr">
              <a:lnSpc>
                <a:spcPts val="4865"/>
              </a:lnSpc>
            </a:pPr>
            <a:r>
              <a:rPr lang="en-US" sz="4268" spc="76">
                <a:solidFill>
                  <a:srgbClr val="FFFFFF"/>
                </a:solidFill>
                <a:latin typeface="Aileron Regular"/>
              </a:rPr>
              <a:t>EJEMPLOS EN LAS ORGANIZACIONES?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689824" y="7953375"/>
            <a:ext cx="5344397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5"/>
              </a:lnSpc>
            </a:pPr>
            <a:r>
              <a:rPr lang="en-US" sz="2500" spc="317">
                <a:solidFill>
                  <a:srgbClr val="5D7963"/>
                </a:solidFill>
                <a:latin typeface="Aileron Regular"/>
              </a:rPr>
              <a:t>DESECHOS BIOMÉDICOS (DESECHOS PROVENIENTES DE HOSPITALES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DAEXNO10Sms</dc:identifier>
  <dcterms:modified xsi:type="dcterms:W3CDTF">2011-08-01T06:04:30Z</dcterms:modified>
  <cp:revision>1</cp:revision>
  <dc:title>convenio de basilea</dc:title>
</cp:coreProperties>
</file>

<file path=docProps/thumbnail.jpeg>
</file>